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57"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59" r:id="rId22"/>
    <p:sldId id="260" r:id="rId23"/>
    <p:sldId id="261" r:id="rId24"/>
    <p:sldId id="262" r:id="rId25"/>
    <p:sldId id="282" r:id="rId26"/>
    <p:sldId id="283" r:id="rId27"/>
    <p:sldId id="284" r:id="rId28"/>
    <p:sldId id="285" r:id="rId29"/>
    <p:sldId id="286" r:id="rId30"/>
    <p:sldId id="287" r:id="rId31"/>
    <p:sldId id="288" r:id="rId32"/>
    <p:sldId id="289" r:id="rId33"/>
    <p:sldId id="26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708" autoAdjust="0"/>
    <p:restoredTop sz="94660"/>
  </p:normalViewPr>
  <p:slideViewPr>
    <p:cSldViewPr snapToGrid="0">
      <p:cViewPr varScale="1">
        <p:scale>
          <a:sx n="73" d="100"/>
          <a:sy n="73" d="100"/>
        </p:scale>
        <p:origin x="-12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3314371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152998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523988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3932846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466199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2460126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2159249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122287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2473501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62847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2491301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393866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3794539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103469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3503474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3012354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6D18C1-3CA0-4130-A076-9247A5E266A8}" type="datetimeFigureOut">
              <a:rPr lang="en-IN" smtClean="0"/>
              <a:pPr/>
              <a:t>26-06-2018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4105307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46D18C1-3CA0-4130-A076-9247A5E266A8}" type="datetimeFigureOut">
              <a:rPr lang="en-IN" smtClean="0"/>
              <a:pPr/>
              <a:t>26-06-2018</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D3258E3-FBC0-4BE1-BF9B-57F868F198CB}" type="slidenum">
              <a:rPr lang="en-IN" smtClean="0"/>
              <a:pPr/>
              <a:t>‹#›</a:t>
            </a:fld>
            <a:endParaRPr lang="en-IN"/>
          </a:p>
        </p:txBody>
      </p:sp>
    </p:spTree>
    <p:extLst>
      <p:ext uri="{BB962C8B-B14F-4D97-AF65-F5344CB8AC3E}">
        <p14:creationId xmlns:p14="http://schemas.microsoft.com/office/powerpoint/2010/main" xmlns="" val="12411090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nfosys.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4400" b="1" dirty="0" smtClean="0"/>
              <a:t>Dynamics of Human Resource  Management</a:t>
            </a:r>
            <a:endParaRPr lang="en-IN" sz="4400" b="1" dirty="0"/>
          </a:p>
        </p:txBody>
      </p:sp>
      <p:sp>
        <p:nvSpPr>
          <p:cNvPr id="3" name="Subtitle 2"/>
          <p:cNvSpPr>
            <a:spLocks noGrp="1"/>
          </p:cNvSpPr>
          <p:nvPr>
            <p:ph type="subTitle" idx="1"/>
          </p:nvPr>
        </p:nvSpPr>
        <p:spPr>
          <a:xfrm>
            <a:off x="7596699" y="5377217"/>
            <a:ext cx="4181319" cy="507243"/>
          </a:xfrm>
        </p:spPr>
        <p:txBody>
          <a:bodyPr/>
          <a:lstStyle/>
          <a:p>
            <a:r>
              <a:rPr lang="en-IN" dirty="0" err="1" smtClean="0"/>
              <a:t>Dr.y.vijila</a:t>
            </a:r>
            <a:endParaRPr lang="en-IN" dirty="0"/>
          </a:p>
        </p:txBody>
      </p:sp>
    </p:spTree>
    <p:extLst>
      <p:ext uri="{BB962C8B-B14F-4D97-AF65-F5344CB8AC3E}">
        <p14:creationId xmlns:p14="http://schemas.microsoft.com/office/powerpoint/2010/main" xmlns="" val="2435056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FIRST PHASE</a:t>
            </a:r>
          </a:p>
        </p:txBody>
      </p:sp>
      <p:sp>
        <p:nvSpPr>
          <p:cNvPr id="3" name="Content Placeholder 2"/>
          <p:cNvSpPr>
            <a:spLocks noGrp="1"/>
          </p:cNvSpPr>
          <p:nvPr>
            <p:ph idx="1"/>
          </p:nvPr>
        </p:nvSpPr>
        <p:spPr/>
        <p:txBody>
          <a:bodyPr rtlCol="0">
            <a:normAutofit/>
          </a:bodyPr>
          <a:lstStyle/>
          <a:p>
            <a:pPr>
              <a:defRPr/>
            </a:pPr>
            <a:r>
              <a:rPr lang="en-US" sz="2400" dirty="0" smtClean="0"/>
              <a:t>Immediately after independence the focus was on four reasons :</a:t>
            </a:r>
          </a:p>
          <a:p>
            <a:pPr>
              <a:buFont typeface="Wingdings" pitchFamily="2" charset="2"/>
              <a:buChar char="v"/>
              <a:defRPr/>
            </a:pPr>
            <a:r>
              <a:rPr lang="en-US" sz="2400" dirty="0" smtClean="0"/>
              <a:t> Maintain discipline</a:t>
            </a:r>
          </a:p>
          <a:p>
            <a:pPr>
              <a:buFont typeface="Wingdings" pitchFamily="2" charset="2"/>
              <a:buChar char="v"/>
              <a:defRPr/>
            </a:pPr>
            <a:r>
              <a:rPr lang="en-US" sz="2400" dirty="0" smtClean="0"/>
              <a:t>Prevent their formation of and break-up the leadership of trade unionism.</a:t>
            </a:r>
          </a:p>
          <a:p>
            <a:pPr>
              <a:buFont typeface="Wingdings" pitchFamily="2" charset="2"/>
              <a:buChar char="v"/>
              <a:defRPr/>
            </a:pPr>
            <a:r>
              <a:rPr lang="en-US" sz="2400" dirty="0" smtClean="0"/>
              <a:t>Prevent their formation of and break-up the leadership of trade unionism</a:t>
            </a:r>
          </a:p>
          <a:p>
            <a:pPr>
              <a:buFont typeface="Wingdings" pitchFamily="2" charset="2"/>
              <a:buChar char="v"/>
              <a:defRPr/>
            </a:pPr>
            <a:r>
              <a:rPr lang="en-US" sz="2400" dirty="0" smtClean="0"/>
              <a:t>Handle recruitment and termination</a:t>
            </a:r>
          </a:p>
          <a:p>
            <a:pPr>
              <a:buFont typeface="Wingdings" pitchFamily="2" charset="2"/>
              <a:buChar char="v"/>
              <a:defRPr/>
            </a:pPr>
            <a:r>
              <a:rPr lang="en-US" sz="2400" dirty="0" smtClean="0"/>
              <a:t>Keep some form of attendance and personnel records.</a:t>
            </a:r>
          </a:p>
          <a:p>
            <a:pPr>
              <a:buFont typeface="Wingdings" pitchFamily="2" charset="2"/>
              <a:buChar char="v"/>
              <a:defRPr/>
            </a:pPr>
            <a:endParaRPr lang="en-US" sz="2400" dirty="0" smtClean="0"/>
          </a:p>
          <a:p>
            <a:pPr>
              <a:buNone/>
              <a:defRPr/>
            </a:pPr>
            <a:endParaRPr lang="en-US" dirty="0"/>
          </a:p>
        </p:txBody>
      </p:sp>
    </p:spTree>
    <p:extLst>
      <p:ext uri="{BB962C8B-B14F-4D97-AF65-F5344CB8AC3E}">
        <p14:creationId xmlns:p14="http://schemas.microsoft.com/office/powerpoint/2010/main" xmlns="" val="3892118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SECOND PHASE</a:t>
            </a:r>
          </a:p>
        </p:txBody>
      </p:sp>
      <p:sp>
        <p:nvSpPr>
          <p:cNvPr id="3" name="Content Placeholder 2"/>
          <p:cNvSpPr>
            <a:spLocks noGrp="1"/>
          </p:cNvSpPr>
          <p:nvPr>
            <p:ph idx="1"/>
          </p:nvPr>
        </p:nvSpPr>
        <p:spPr>
          <a:xfrm>
            <a:off x="1103312" y="1446664"/>
            <a:ext cx="8946541" cy="4801736"/>
          </a:xfrm>
        </p:spPr>
        <p:txBody>
          <a:bodyPr rtlCol="0">
            <a:normAutofit/>
          </a:bodyPr>
          <a:lstStyle/>
          <a:p>
            <a:pPr>
              <a:buFont typeface="Wingdings" pitchFamily="2" charset="2"/>
              <a:buChar char="v"/>
              <a:defRPr/>
            </a:pPr>
            <a:r>
              <a:rPr lang="en-US" sz="2400" b="1" dirty="0" smtClean="0"/>
              <a:t>IN 1960S, Indian industrialization got a fillip with the rise of the public sector. Hence 3 more functions were added i.e.,</a:t>
            </a:r>
          </a:p>
          <a:p>
            <a:pPr>
              <a:defRPr/>
            </a:pPr>
            <a:r>
              <a:rPr lang="en-US" sz="2400" b="1" dirty="0" smtClean="0"/>
              <a:t>Labor welfare</a:t>
            </a:r>
          </a:p>
          <a:p>
            <a:pPr>
              <a:defRPr/>
            </a:pPr>
            <a:r>
              <a:rPr lang="en-US" sz="2400" b="1" dirty="0" smtClean="0"/>
              <a:t>Participative management</a:t>
            </a:r>
          </a:p>
          <a:p>
            <a:pPr>
              <a:defRPr/>
            </a:pPr>
            <a:r>
              <a:rPr lang="en-US" sz="2400" b="1" dirty="0" smtClean="0"/>
              <a:t>Industrial Harmony</a:t>
            </a:r>
          </a:p>
          <a:p>
            <a:pPr>
              <a:defRPr/>
            </a:pPr>
            <a:endParaRPr lang="en-US" sz="2400" b="1" dirty="0" smtClean="0"/>
          </a:p>
          <a:p>
            <a:pPr>
              <a:buNone/>
              <a:defRPr/>
            </a:pPr>
            <a:r>
              <a:rPr lang="en-US" sz="2400" b="1" dirty="0" smtClean="0"/>
              <a:t>In this period, the human relations movement of the west also had its impact on Indian organization.</a:t>
            </a:r>
            <a:endParaRPr lang="en-US" sz="2400" b="1" dirty="0"/>
          </a:p>
        </p:txBody>
      </p:sp>
    </p:spTree>
    <p:extLst>
      <p:ext uri="{BB962C8B-B14F-4D97-AF65-F5344CB8AC3E}">
        <p14:creationId xmlns:p14="http://schemas.microsoft.com/office/powerpoint/2010/main" xmlns="" val="2107752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THIRD PHASE</a:t>
            </a:r>
          </a:p>
        </p:txBody>
      </p:sp>
      <p:sp>
        <p:nvSpPr>
          <p:cNvPr id="8195" name="Content Placeholder 2"/>
          <p:cNvSpPr>
            <a:spLocks noGrp="1"/>
          </p:cNvSpPr>
          <p:nvPr>
            <p:ph idx="1"/>
          </p:nvPr>
        </p:nvSpPr>
        <p:spPr/>
        <p:txBody>
          <a:bodyPr>
            <a:normAutofit/>
          </a:bodyPr>
          <a:lstStyle/>
          <a:p>
            <a:pPr eaLnBrk="1" hangingPunct="1">
              <a:buFont typeface="Wingdings" panose="05000000000000000000" pitchFamily="2" charset="2"/>
              <a:buChar char="v"/>
            </a:pPr>
            <a:r>
              <a:rPr lang="en-US" sz="2800" b="1" dirty="0" smtClean="0"/>
              <a:t> In 1970, the people management functions was neatly divided into two :</a:t>
            </a:r>
          </a:p>
          <a:p>
            <a:pPr eaLnBrk="1" hangingPunct="1"/>
            <a:r>
              <a:rPr lang="en-US" sz="2800" b="1" dirty="0" smtClean="0"/>
              <a:t>Personnel officer</a:t>
            </a:r>
          </a:p>
          <a:p>
            <a:pPr eaLnBrk="1" hangingPunct="1"/>
            <a:r>
              <a:rPr lang="en-US" sz="2800" b="1" dirty="0" smtClean="0"/>
              <a:t>Establishment officers</a:t>
            </a:r>
          </a:p>
        </p:txBody>
      </p:sp>
    </p:spTree>
    <p:extLst>
      <p:ext uri="{BB962C8B-B14F-4D97-AF65-F5344CB8AC3E}">
        <p14:creationId xmlns:p14="http://schemas.microsoft.com/office/powerpoint/2010/main" xmlns="" val="2164371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Fourth Phase</a:t>
            </a:r>
          </a:p>
        </p:txBody>
      </p:sp>
      <p:sp>
        <p:nvSpPr>
          <p:cNvPr id="9219" name="Content Placeholder 2"/>
          <p:cNvSpPr>
            <a:spLocks noGrp="1"/>
          </p:cNvSpPr>
          <p:nvPr>
            <p:ph idx="1"/>
          </p:nvPr>
        </p:nvSpPr>
        <p:spPr/>
        <p:txBody>
          <a:bodyPr>
            <a:normAutofit/>
          </a:bodyPr>
          <a:lstStyle/>
          <a:p>
            <a:pPr eaLnBrk="1" hangingPunct="1"/>
            <a:r>
              <a:rPr lang="en-US" sz="3600" dirty="0" smtClean="0"/>
              <a:t>In 1976, birth of worker training institute and attitudinal development.</a:t>
            </a:r>
          </a:p>
        </p:txBody>
      </p:sp>
    </p:spTree>
    <p:extLst>
      <p:ext uri="{BB962C8B-B14F-4D97-AF65-F5344CB8AC3E}">
        <p14:creationId xmlns:p14="http://schemas.microsoft.com/office/powerpoint/2010/main" xmlns="" val="1287191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Fifth Phase</a:t>
            </a:r>
          </a:p>
        </p:txBody>
      </p:sp>
      <p:sp>
        <p:nvSpPr>
          <p:cNvPr id="10243" name="Content Placeholder 2"/>
          <p:cNvSpPr>
            <a:spLocks noGrp="1"/>
          </p:cNvSpPr>
          <p:nvPr>
            <p:ph idx="1"/>
          </p:nvPr>
        </p:nvSpPr>
        <p:spPr/>
        <p:txBody>
          <a:bodyPr>
            <a:normAutofit/>
          </a:bodyPr>
          <a:lstStyle/>
          <a:p>
            <a:pPr eaLnBrk="1" hangingPunct="1"/>
            <a:r>
              <a:rPr lang="en-US" sz="3200" dirty="0" smtClean="0"/>
              <a:t>In 1985, organization shifted towards making HR Department separately.</a:t>
            </a:r>
          </a:p>
          <a:p>
            <a:pPr eaLnBrk="1" hangingPunct="1"/>
            <a:endParaRPr lang="en-US" sz="3200" dirty="0"/>
          </a:p>
          <a:p>
            <a:pPr marL="0" indent="0" eaLnBrk="1" hangingPunct="1">
              <a:buNone/>
            </a:pPr>
            <a:endParaRPr lang="en-US" sz="3200" dirty="0" smtClean="0"/>
          </a:p>
          <a:p>
            <a:pPr eaLnBrk="1" hangingPunct="1"/>
            <a:r>
              <a:rPr lang="en-US" sz="3200" dirty="0" smtClean="0"/>
              <a:t>HRD and personnel function were clubbed together.</a:t>
            </a:r>
          </a:p>
        </p:txBody>
      </p:sp>
    </p:spTree>
    <p:extLst>
      <p:ext uri="{BB962C8B-B14F-4D97-AF65-F5344CB8AC3E}">
        <p14:creationId xmlns:p14="http://schemas.microsoft.com/office/powerpoint/2010/main" xmlns="" val="2090554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Sixth phase</a:t>
            </a:r>
          </a:p>
        </p:txBody>
      </p:sp>
      <p:sp>
        <p:nvSpPr>
          <p:cNvPr id="11267" name="Content Placeholder 2"/>
          <p:cNvSpPr>
            <a:spLocks noGrp="1"/>
          </p:cNvSpPr>
          <p:nvPr>
            <p:ph idx="1"/>
          </p:nvPr>
        </p:nvSpPr>
        <p:spPr/>
        <p:txBody>
          <a:bodyPr>
            <a:normAutofit/>
          </a:bodyPr>
          <a:lstStyle/>
          <a:p>
            <a:pPr eaLnBrk="1" hangingPunct="1"/>
            <a:r>
              <a:rPr lang="en-US" sz="4000" dirty="0" smtClean="0"/>
              <a:t>In early 1990s :</a:t>
            </a:r>
          </a:p>
          <a:p>
            <a:pPr eaLnBrk="1" hangingPunct="1"/>
            <a:r>
              <a:rPr lang="en-US" sz="4000" dirty="0" smtClean="0"/>
              <a:t>HRM  was seen as strategy</a:t>
            </a:r>
          </a:p>
          <a:p>
            <a:pPr eaLnBrk="1" hangingPunct="1"/>
            <a:r>
              <a:rPr lang="en-US" sz="4000" dirty="0" smtClean="0"/>
              <a:t>Motivation and stress were considered to bring change in HRM</a:t>
            </a:r>
          </a:p>
          <a:p>
            <a:pPr eaLnBrk="1" hangingPunct="1"/>
            <a:r>
              <a:rPr lang="en-US" sz="4000" dirty="0" smtClean="0"/>
              <a:t>Focus on organization objectives</a:t>
            </a:r>
          </a:p>
        </p:txBody>
      </p:sp>
    </p:spTree>
    <p:extLst>
      <p:ext uri="{BB962C8B-B14F-4D97-AF65-F5344CB8AC3E}">
        <p14:creationId xmlns:p14="http://schemas.microsoft.com/office/powerpoint/2010/main" xmlns="" val="893227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Seventh Phase</a:t>
            </a:r>
          </a:p>
        </p:txBody>
      </p:sp>
      <p:sp>
        <p:nvSpPr>
          <p:cNvPr id="12291" name="Content Placeholder 2"/>
          <p:cNvSpPr>
            <a:spLocks noGrp="1"/>
          </p:cNvSpPr>
          <p:nvPr>
            <p:ph idx="1"/>
          </p:nvPr>
        </p:nvSpPr>
        <p:spPr/>
        <p:txBody>
          <a:bodyPr/>
          <a:lstStyle/>
          <a:p>
            <a:pPr eaLnBrk="1" hangingPunct="1"/>
            <a:r>
              <a:rPr lang="en-US" sz="2800" dirty="0" smtClean="0"/>
              <a:t>In the mid of 1990s, sub specialization like :</a:t>
            </a:r>
          </a:p>
          <a:p>
            <a:pPr eaLnBrk="1" hangingPunct="1"/>
            <a:r>
              <a:rPr lang="en-US" sz="2800" dirty="0" smtClean="0"/>
              <a:t>Industrial Relations</a:t>
            </a:r>
          </a:p>
          <a:p>
            <a:pPr eaLnBrk="1" hangingPunct="1"/>
            <a:r>
              <a:rPr lang="en-US" sz="2800" dirty="0" smtClean="0"/>
              <a:t>Training  &amp; Development</a:t>
            </a:r>
          </a:p>
          <a:p>
            <a:pPr eaLnBrk="1" hangingPunct="1"/>
            <a:r>
              <a:rPr lang="en-US" sz="2800" dirty="0" smtClean="0"/>
              <a:t>Information system</a:t>
            </a:r>
          </a:p>
          <a:p>
            <a:pPr eaLnBrk="1" hangingPunct="1"/>
            <a:endParaRPr lang="en-US" dirty="0" smtClean="0"/>
          </a:p>
        </p:txBody>
      </p:sp>
    </p:spTree>
    <p:extLst>
      <p:ext uri="{BB962C8B-B14F-4D97-AF65-F5344CB8AC3E}">
        <p14:creationId xmlns:p14="http://schemas.microsoft.com/office/powerpoint/2010/main" xmlns="" val="3505435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Eight phase</a:t>
            </a:r>
          </a:p>
        </p:txBody>
      </p:sp>
      <p:sp>
        <p:nvSpPr>
          <p:cNvPr id="13315" name="Content Placeholder 2"/>
          <p:cNvSpPr>
            <a:spLocks noGrp="1"/>
          </p:cNvSpPr>
          <p:nvPr>
            <p:ph idx="1"/>
          </p:nvPr>
        </p:nvSpPr>
        <p:spPr/>
        <p:txBody>
          <a:bodyPr>
            <a:normAutofit/>
          </a:bodyPr>
          <a:lstStyle/>
          <a:p>
            <a:pPr eaLnBrk="1" hangingPunct="1"/>
            <a:r>
              <a:rPr lang="en-US" sz="3200" dirty="0" smtClean="0"/>
              <a:t>HRM is not selective management any more</a:t>
            </a:r>
          </a:p>
          <a:p>
            <a:pPr eaLnBrk="1" hangingPunct="1"/>
            <a:r>
              <a:rPr lang="en-US" sz="3200" dirty="0" smtClean="0"/>
              <a:t>It became the part of Corporate Strategy formulation and strategy implementation team</a:t>
            </a:r>
          </a:p>
        </p:txBody>
      </p:sp>
    </p:spTree>
    <p:extLst>
      <p:ext uri="{BB962C8B-B14F-4D97-AF65-F5344CB8AC3E}">
        <p14:creationId xmlns:p14="http://schemas.microsoft.com/office/powerpoint/2010/main" xmlns="" val="1289980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Later Arrival of HRM in India</a:t>
            </a:r>
          </a:p>
        </p:txBody>
      </p:sp>
      <p:sp>
        <p:nvSpPr>
          <p:cNvPr id="14339" name="Content Placeholder 2"/>
          <p:cNvSpPr>
            <a:spLocks noGrp="1"/>
          </p:cNvSpPr>
          <p:nvPr>
            <p:ph idx="1"/>
          </p:nvPr>
        </p:nvSpPr>
        <p:spPr/>
        <p:txBody>
          <a:bodyPr/>
          <a:lstStyle/>
          <a:p>
            <a:pPr eaLnBrk="1" hangingPunct="1"/>
            <a:r>
              <a:rPr lang="en-US" sz="2800" dirty="0" smtClean="0"/>
              <a:t>Late arrival of factory system</a:t>
            </a:r>
          </a:p>
          <a:p>
            <a:pPr eaLnBrk="1" hangingPunct="1"/>
            <a:r>
              <a:rPr lang="en-US" sz="2800" dirty="0" smtClean="0"/>
              <a:t>Low status of industrial worker</a:t>
            </a:r>
          </a:p>
          <a:p>
            <a:pPr eaLnBrk="1" hangingPunct="1"/>
            <a:r>
              <a:rPr lang="en-US" sz="2800" dirty="0" smtClean="0"/>
              <a:t>Professionalization of Human resource Management</a:t>
            </a:r>
          </a:p>
          <a:p>
            <a:pPr eaLnBrk="1" hangingPunct="1"/>
            <a:r>
              <a:rPr lang="en-US" sz="2800" dirty="0" smtClean="0"/>
              <a:t>Social responsibilities of Business </a:t>
            </a:r>
          </a:p>
          <a:p>
            <a:pPr eaLnBrk="1" hangingPunct="1"/>
            <a:r>
              <a:rPr lang="en-US" sz="2800" dirty="0" smtClean="0"/>
              <a:t>Change of government attitude</a:t>
            </a:r>
          </a:p>
          <a:p>
            <a:pPr eaLnBrk="1" hangingPunct="1">
              <a:buFont typeface="Arial" panose="020B0604020202020204" pitchFamily="34" charset="0"/>
              <a:buNone/>
            </a:pPr>
            <a:endParaRPr lang="en-US" dirty="0" smtClean="0"/>
          </a:p>
        </p:txBody>
      </p:sp>
    </p:spTree>
    <p:extLst>
      <p:ext uri="{BB962C8B-B14F-4D97-AF65-F5344CB8AC3E}">
        <p14:creationId xmlns:p14="http://schemas.microsoft.com/office/powerpoint/2010/main" xmlns="" val="7979986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dirty="0" smtClean="0"/>
              <a:t>Factors Impending the growth of HRM in India</a:t>
            </a:r>
            <a:endParaRPr lang="en-US" dirty="0"/>
          </a:p>
        </p:txBody>
      </p:sp>
      <p:sp>
        <p:nvSpPr>
          <p:cNvPr id="15363" name="Content Placeholder 2"/>
          <p:cNvSpPr>
            <a:spLocks noGrp="1"/>
          </p:cNvSpPr>
          <p:nvPr>
            <p:ph idx="1"/>
          </p:nvPr>
        </p:nvSpPr>
        <p:spPr/>
        <p:txBody>
          <a:bodyPr>
            <a:normAutofit/>
          </a:bodyPr>
          <a:lstStyle/>
          <a:p>
            <a:pPr eaLnBrk="1" hangingPunct="1"/>
            <a:r>
              <a:rPr lang="en-US" sz="2400" b="1" dirty="0" smtClean="0"/>
              <a:t>Abundance of cheap labor</a:t>
            </a:r>
          </a:p>
          <a:p>
            <a:pPr eaLnBrk="1" hangingPunct="1"/>
            <a:r>
              <a:rPr lang="en-US" sz="2400" b="1" dirty="0" smtClean="0"/>
              <a:t>Weak labor movement</a:t>
            </a:r>
          </a:p>
          <a:p>
            <a:pPr eaLnBrk="1" hangingPunct="1"/>
            <a:r>
              <a:rPr lang="en-US" sz="2400" b="1" dirty="0" smtClean="0"/>
              <a:t>Highly Authoritarian culture</a:t>
            </a:r>
          </a:p>
          <a:p>
            <a:pPr eaLnBrk="1" hangingPunct="1"/>
            <a:r>
              <a:rPr lang="en-US" sz="2400" b="1" dirty="0" smtClean="0"/>
              <a:t>Technological Backwardness</a:t>
            </a:r>
          </a:p>
          <a:p>
            <a:pPr eaLnBrk="1" hangingPunct="1"/>
            <a:r>
              <a:rPr lang="en-US" sz="2400" b="1" dirty="0" smtClean="0"/>
              <a:t>Instability in Employment</a:t>
            </a:r>
          </a:p>
          <a:p>
            <a:pPr eaLnBrk="1" hangingPunct="1"/>
            <a:r>
              <a:rPr lang="en-US" sz="2400" b="1" dirty="0" smtClean="0"/>
              <a:t>Unhealthy growth of Trade unions</a:t>
            </a:r>
          </a:p>
          <a:p>
            <a:pPr eaLnBrk="1" hangingPunct="1"/>
            <a:r>
              <a:rPr lang="en-US" sz="2400" b="1" dirty="0" smtClean="0"/>
              <a:t>Migratory characteristic of Indian labor </a:t>
            </a:r>
          </a:p>
        </p:txBody>
      </p:sp>
    </p:spTree>
    <p:extLst>
      <p:ext uri="{BB962C8B-B14F-4D97-AF65-F5344CB8AC3E}">
        <p14:creationId xmlns:p14="http://schemas.microsoft.com/office/powerpoint/2010/main" xmlns="" val="2364843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818866"/>
            <a:ext cx="8946541" cy="5429533"/>
          </a:xfrm>
        </p:spPr>
        <p:txBody>
          <a:bodyPr/>
          <a:lstStyle/>
          <a:p>
            <a:r>
              <a:rPr lang="en-IN" sz="3200" b="1" dirty="0"/>
              <a:t>Human:</a:t>
            </a:r>
            <a:r>
              <a:rPr lang="en-IN" sz="3200" dirty="0"/>
              <a:t> refer to the skilled workforce in the organisation.</a:t>
            </a:r>
          </a:p>
          <a:p>
            <a:r>
              <a:rPr lang="en-IN" sz="3200" b="1" dirty="0"/>
              <a:t>Resource: </a:t>
            </a:r>
            <a:r>
              <a:rPr lang="en-IN" sz="3200" dirty="0"/>
              <a:t>refer to limited availability or scarce.</a:t>
            </a:r>
          </a:p>
          <a:p>
            <a:r>
              <a:rPr lang="en-IN" sz="3200" b="1" dirty="0"/>
              <a:t>Management:</a:t>
            </a:r>
            <a:r>
              <a:rPr lang="en-IN" sz="3200" dirty="0"/>
              <a:t> refer to maximise or proper utilisation and make best use of limited and a scarce resource.</a:t>
            </a:r>
          </a:p>
          <a:p>
            <a:pPr marL="0" indent="0">
              <a:buNone/>
            </a:pPr>
            <a:r>
              <a:rPr lang="en-IN" dirty="0"/>
              <a:t/>
            </a:r>
            <a:br>
              <a:rPr lang="en-IN" dirty="0"/>
            </a:br>
            <a:endParaRPr lang="en-IN" dirty="0"/>
          </a:p>
        </p:txBody>
      </p:sp>
    </p:spTree>
    <p:extLst>
      <p:ext uri="{BB962C8B-B14F-4D97-AF65-F5344CB8AC3E}">
        <p14:creationId xmlns:p14="http://schemas.microsoft.com/office/powerpoint/2010/main" xmlns="" val="1595755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Evolving Role of HRM in India</a:t>
            </a:r>
          </a:p>
        </p:txBody>
      </p:sp>
      <p:sp>
        <p:nvSpPr>
          <p:cNvPr id="16387" name="Content Placeholder 2"/>
          <p:cNvSpPr>
            <a:spLocks noGrp="1"/>
          </p:cNvSpPr>
          <p:nvPr>
            <p:ph idx="1"/>
          </p:nvPr>
        </p:nvSpPr>
        <p:spPr/>
        <p:txBody>
          <a:bodyPr>
            <a:normAutofit/>
          </a:bodyPr>
          <a:lstStyle/>
          <a:p>
            <a:pPr eaLnBrk="1" hangingPunct="1"/>
            <a:r>
              <a:rPr lang="en-US" sz="2800" dirty="0" smtClean="0"/>
              <a:t>Origin Of Human Resource Management in India</a:t>
            </a:r>
          </a:p>
          <a:p>
            <a:pPr eaLnBrk="1" hangingPunct="1"/>
            <a:r>
              <a:rPr lang="en-US" sz="2800" smtClean="0"/>
              <a:t>The </a:t>
            </a:r>
            <a:r>
              <a:rPr lang="en-US" sz="2800" dirty="0" smtClean="0"/>
              <a:t>Welfare Man</a:t>
            </a:r>
          </a:p>
          <a:p>
            <a:pPr eaLnBrk="1" hangingPunct="1"/>
            <a:r>
              <a:rPr lang="en-US" sz="2800" dirty="0" smtClean="0"/>
              <a:t>The law Man</a:t>
            </a:r>
          </a:p>
          <a:p>
            <a:pPr eaLnBrk="1" hangingPunct="1"/>
            <a:r>
              <a:rPr lang="en-US" sz="2800" dirty="0" smtClean="0"/>
              <a:t>The Liaison Man</a:t>
            </a:r>
          </a:p>
          <a:p>
            <a:pPr eaLnBrk="1" hangingPunct="1"/>
            <a:r>
              <a:rPr lang="en-US" sz="2800" dirty="0" smtClean="0"/>
              <a:t>The HR Man</a:t>
            </a:r>
          </a:p>
        </p:txBody>
      </p:sp>
    </p:spTree>
    <p:extLst>
      <p:ext uri="{BB962C8B-B14F-4D97-AF65-F5344CB8AC3E}">
        <p14:creationId xmlns:p14="http://schemas.microsoft.com/office/powerpoint/2010/main" xmlns="" val="41988854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David Guest</a:t>
            </a:r>
            <a:r>
              <a:rPr lang="en-US" dirty="0" smtClean="0"/>
              <a:t> [1987-89] :</a:t>
            </a:r>
            <a:r>
              <a:rPr lang="en-US" dirty="0" err="1" smtClean="0"/>
              <a:t>Haward</a:t>
            </a:r>
            <a:r>
              <a:rPr lang="en-US" dirty="0" smtClean="0"/>
              <a:t> University</a:t>
            </a:r>
            <a:endParaRPr lang="en-IN" dirty="0"/>
          </a:p>
        </p:txBody>
      </p:sp>
      <p:sp>
        <p:nvSpPr>
          <p:cNvPr id="3" name="Content Placeholder 2"/>
          <p:cNvSpPr>
            <a:spLocks noGrp="1"/>
          </p:cNvSpPr>
          <p:nvPr>
            <p:ph idx="1"/>
          </p:nvPr>
        </p:nvSpPr>
        <p:spPr/>
        <p:txBody>
          <a:bodyPr/>
          <a:lstStyle/>
          <a:p>
            <a:r>
              <a:rPr lang="en-US" dirty="0" smtClean="0"/>
              <a:t>[1]	</a:t>
            </a:r>
            <a:r>
              <a:rPr lang="en-US" b="1" dirty="0" smtClean="0"/>
              <a:t>Strategic integration [Oriented to </a:t>
            </a:r>
            <a:r>
              <a:rPr lang="en-US" b="1" dirty="0" err="1" smtClean="0"/>
              <a:t>Mgnt</a:t>
            </a:r>
            <a:r>
              <a:rPr lang="en-US" b="1" dirty="0" smtClean="0"/>
              <a:t>]</a:t>
            </a:r>
            <a:endParaRPr lang="en-US" dirty="0" smtClean="0"/>
          </a:p>
          <a:p>
            <a:r>
              <a:rPr lang="en-US" b="1" dirty="0" smtClean="0"/>
              <a:t>[2] High Commitment [Oriented to Employee]</a:t>
            </a:r>
          </a:p>
          <a:p>
            <a:r>
              <a:rPr lang="en-US" b="1" dirty="0" smtClean="0"/>
              <a:t>[3]	High Quality [Oriented to Product]</a:t>
            </a:r>
            <a:endParaRPr lang="en-US" dirty="0" smtClean="0"/>
          </a:p>
          <a:p>
            <a:r>
              <a:rPr lang="en-US" b="1" dirty="0" smtClean="0"/>
              <a:t>[4]	Flexibility [Oriented to </a:t>
            </a:r>
            <a:r>
              <a:rPr lang="en-US" b="1" dirty="0" err="1" smtClean="0"/>
              <a:t>Orgn</a:t>
            </a:r>
            <a:r>
              <a:rPr lang="en-US" b="1" dirty="0" smtClean="0"/>
              <a:t>]</a:t>
            </a:r>
            <a:endParaRPr lang="en-US" dirty="0" smtClean="0"/>
          </a:p>
          <a:p>
            <a:endParaRPr lang="en-IN" dirty="0"/>
          </a:p>
        </p:txBody>
      </p:sp>
    </p:spTree>
    <p:extLst>
      <p:ext uri="{BB962C8B-B14F-4D97-AF65-F5344CB8AC3E}">
        <p14:creationId xmlns:p14="http://schemas.microsoft.com/office/powerpoint/2010/main" xmlns="" val="367262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Karen </a:t>
            </a:r>
            <a:r>
              <a:rPr lang="en-US" b="1" i="1" dirty="0" err="1" smtClean="0"/>
              <a:t>Legge</a:t>
            </a:r>
            <a:r>
              <a:rPr lang="en-US" dirty="0" smtClean="0"/>
              <a:t> [1989/UK] </a:t>
            </a:r>
            <a:endParaRPr lang="en-IN" dirty="0"/>
          </a:p>
        </p:txBody>
      </p:sp>
      <p:sp>
        <p:nvSpPr>
          <p:cNvPr id="3" name="Content Placeholder 2"/>
          <p:cNvSpPr>
            <a:spLocks noGrp="1"/>
          </p:cNvSpPr>
          <p:nvPr>
            <p:ph idx="1"/>
          </p:nvPr>
        </p:nvSpPr>
        <p:spPr/>
        <p:txBody>
          <a:bodyPr/>
          <a:lstStyle/>
          <a:p>
            <a:r>
              <a:rPr lang="en-US" sz="2800" dirty="0" smtClean="0"/>
              <a:t>A Course Team Leader for Sociology at Long Road Sixth Form College, Cambridge, UK.</a:t>
            </a:r>
          </a:p>
          <a:p>
            <a:r>
              <a:rPr lang="en-US" sz="2800" dirty="0" smtClean="0">
                <a:sym typeface="Wingdings"/>
              </a:rPr>
              <a:t></a:t>
            </a:r>
            <a:r>
              <a:rPr lang="en-US" sz="2800" dirty="0" smtClean="0"/>
              <a:t>	She considers that one of the common themes of the typical definitions of HRM is that HR policies should be integrated with strategic business planning.</a:t>
            </a:r>
          </a:p>
          <a:p>
            <a:endParaRPr lang="en-IN" dirty="0"/>
          </a:p>
        </p:txBody>
      </p:sp>
    </p:spTree>
    <p:extLst>
      <p:ext uri="{BB962C8B-B14F-4D97-AF65-F5344CB8AC3E}">
        <p14:creationId xmlns:p14="http://schemas.microsoft.com/office/powerpoint/2010/main" xmlns="" val="1309907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sz="3200" dirty="0" smtClean="0"/>
              <a:t>HRs should be tapped most effectively by mutually consistent policies that promote commitment and which, as a result, foster a willingness in employee to act flexibly in the interest of the </a:t>
            </a:r>
            <a:r>
              <a:rPr lang="en-US" sz="3200" dirty="0" err="1" smtClean="0"/>
              <a:t>orgn’s</a:t>
            </a:r>
            <a:r>
              <a:rPr lang="en-US" sz="3200" dirty="0" smtClean="0"/>
              <a:t> pursuit of excellence. </a:t>
            </a:r>
          </a:p>
          <a:p>
            <a:endParaRPr lang="en-IN" dirty="0"/>
          </a:p>
        </p:txBody>
      </p:sp>
    </p:spTree>
    <p:extLst>
      <p:ext uri="{BB962C8B-B14F-4D97-AF65-F5344CB8AC3E}">
        <p14:creationId xmlns:p14="http://schemas.microsoft.com/office/powerpoint/2010/main" xmlns="" val="3211732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John Purcell:-</a:t>
            </a:r>
            <a:r>
              <a:rPr lang="en-US" dirty="0" smtClean="0"/>
              <a:t>Strategic Academic Adviser, ACAS, and Research Professor at Warwick University, UK. /</a:t>
            </a:r>
            <a:endParaRPr lang="en-IN" dirty="0"/>
          </a:p>
        </p:txBody>
      </p:sp>
      <p:sp>
        <p:nvSpPr>
          <p:cNvPr id="3" name="Content Placeholder 2"/>
          <p:cNvSpPr>
            <a:spLocks noGrp="1"/>
          </p:cNvSpPr>
          <p:nvPr>
            <p:ph idx="1"/>
          </p:nvPr>
        </p:nvSpPr>
        <p:spPr>
          <a:xfrm>
            <a:off x="1103313" y="2569584"/>
            <a:ext cx="11088687" cy="3589605"/>
          </a:xfrm>
        </p:spPr>
        <p:txBody>
          <a:bodyPr>
            <a:normAutofit fontScale="92500"/>
          </a:bodyPr>
          <a:lstStyle/>
          <a:p>
            <a:r>
              <a:rPr lang="en-US" sz="3500" dirty="0" smtClean="0"/>
              <a:t>Adoption of HRM is both product of &amp; a cause of a significant concentration of power in the hands of </a:t>
            </a:r>
            <a:r>
              <a:rPr lang="en-US" sz="3500" dirty="0" err="1" smtClean="0"/>
              <a:t>Mgnt</a:t>
            </a:r>
            <a:r>
              <a:rPr lang="en-US" sz="3500" dirty="0" smtClean="0"/>
              <a:t>.</a:t>
            </a:r>
          </a:p>
          <a:p>
            <a:r>
              <a:rPr lang="en-US" sz="3500" dirty="0" smtClean="0">
                <a:sym typeface="Wingdings"/>
              </a:rPr>
              <a:t></a:t>
            </a:r>
            <a:r>
              <a:rPr lang="en-US" sz="3500" dirty="0" smtClean="0"/>
              <a:t>	To achieve strategic plan of </a:t>
            </a:r>
            <a:r>
              <a:rPr lang="en-US" sz="3500" dirty="0" err="1" smtClean="0"/>
              <a:t>orgn</a:t>
            </a:r>
            <a:r>
              <a:rPr lang="en-US" sz="3500" dirty="0" smtClean="0"/>
              <a:t>, </a:t>
            </a:r>
            <a:r>
              <a:rPr lang="en-US" sz="3500" dirty="0" err="1" smtClean="0"/>
              <a:t>Mgnt</a:t>
            </a:r>
            <a:r>
              <a:rPr lang="en-US" sz="3500" dirty="0" smtClean="0"/>
              <a:t> exercises some power. / HRM </a:t>
            </a:r>
            <a:r>
              <a:rPr lang="en-US" sz="3500" dirty="0" err="1" smtClean="0"/>
              <a:t>Mngr</a:t>
            </a:r>
            <a:r>
              <a:rPr lang="en-US" sz="3500" dirty="0" smtClean="0"/>
              <a:t> indirectly uses this power</a:t>
            </a:r>
          </a:p>
          <a:p>
            <a:r>
              <a:rPr lang="en-US" sz="2800" dirty="0" smtClean="0"/>
              <a:t> </a:t>
            </a:r>
          </a:p>
          <a:p>
            <a:endParaRPr lang="en-IN" dirty="0"/>
          </a:p>
        </p:txBody>
      </p:sp>
    </p:spTree>
    <p:extLst>
      <p:ext uri="{BB962C8B-B14F-4D97-AF65-F5344CB8AC3E}">
        <p14:creationId xmlns:p14="http://schemas.microsoft.com/office/powerpoint/2010/main" xmlns="" val="3418480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Emerging Challenges in HRM:-</a:t>
            </a:r>
            <a:endParaRPr lang="en-US" dirty="0" smtClean="0"/>
          </a:p>
          <a:p>
            <a:r>
              <a:rPr lang="en-US" b="1" dirty="0" smtClean="0"/>
              <a:t>1. Merger and Acquisition</a:t>
            </a:r>
            <a:r>
              <a:rPr lang="en-US" dirty="0" smtClean="0"/>
              <a:t> :</a:t>
            </a:r>
          </a:p>
          <a:p>
            <a:r>
              <a:rPr lang="en-US" b="1" dirty="0" smtClean="0"/>
              <a:t>2.Changing workforce profile:-</a:t>
            </a:r>
            <a:endParaRPr lang="en-US" dirty="0" smtClean="0"/>
          </a:p>
          <a:p>
            <a:r>
              <a:rPr lang="en-US" b="1" dirty="0" smtClean="0"/>
              <a:t>3.Newer Organizational Design</a:t>
            </a:r>
            <a:endParaRPr lang="en-US" dirty="0" smtClean="0"/>
          </a:p>
          <a:p>
            <a:r>
              <a:rPr lang="en-US" b="1" dirty="0" smtClean="0"/>
              <a:t>4. Increasing Quality Consciousness</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RESERVATIONS ABOUT HRM</a:t>
            </a:r>
            <a:endParaRPr lang="en-US" dirty="0"/>
          </a:p>
        </p:txBody>
      </p:sp>
      <p:sp>
        <p:nvSpPr>
          <p:cNvPr id="3" name="Content Placeholder 2"/>
          <p:cNvSpPr>
            <a:spLocks noGrp="1"/>
          </p:cNvSpPr>
          <p:nvPr>
            <p:ph idx="1"/>
          </p:nvPr>
        </p:nvSpPr>
        <p:spPr/>
        <p:txBody>
          <a:bodyPr>
            <a:normAutofit/>
          </a:bodyPr>
          <a:lstStyle/>
          <a:p>
            <a:r>
              <a:rPr lang="en-US" sz="3200" dirty="0" smtClean="0"/>
              <a:t>HRM promises more than it delivers and that its morality is suspect.</a:t>
            </a:r>
          </a:p>
          <a:p>
            <a:r>
              <a:rPr lang="en-US" sz="3200" dirty="0" smtClean="0"/>
              <a:t>Guest (1991) believes that HRM is an ‘optimistic but ambiguous concept’; it is all hype and hope.</a:t>
            </a:r>
            <a:endParaRPr lang="en-US"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Contradictions in the reservations about HRM</a:t>
            </a:r>
            <a:endParaRPr lang="en-US" dirty="0"/>
          </a:p>
        </p:txBody>
      </p:sp>
      <p:sp>
        <p:nvSpPr>
          <p:cNvPr id="3" name="Content Placeholder 2"/>
          <p:cNvSpPr>
            <a:spLocks noGrp="1"/>
          </p:cNvSpPr>
          <p:nvPr>
            <p:ph idx="1"/>
          </p:nvPr>
        </p:nvSpPr>
        <p:spPr/>
        <p:txBody>
          <a:bodyPr/>
          <a:lstStyle/>
          <a:p>
            <a:r>
              <a:rPr lang="en-US" dirty="0" smtClean="0"/>
              <a:t>The first as formulated by </a:t>
            </a:r>
            <a:r>
              <a:rPr lang="en-US" dirty="0" err="1" smtClean="0"/>
              <a:t>Legge</a:t>
            </a:r>
            <a:r>
              <a:rPr lang="en-US" dirty="0" smtClean="0"/>
              <a:t> (1995, 1998) is that</a:t>
            </a:r>
            <a:r>
              <a:rPr lang="en-US" smtClean="0"/>
              <a:t>, while management </a:t>
            </a:r>
            <a:r>
              <a:rPr lang="en-US" dirty="0" smtClean="0"/>
              <a:t>rhetoric may express concern for workers, the reality is harsher.</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bwMode="auto">
          <a:xfrm>
            <a:off x="202560" y="663236"/>
            <a:ext cx="10128795" cy="41088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rPr>
              <a:t>"you must treat your employees with respect and dignity because in the most automated factory in the world,  you need the power of human mind. That is what brings in innovation.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rPr>
              <a:t> If you want high quality minds to work for you, then you must protect the respect and dignity. "</a:t>
            </a:r>
          </a:p>
          <a:p>
            <a:pPr marL="0" marR="0" lvl="0" indent="0" algn="l" defTabSz="914400" rtl="0" eaLnBrk="0" fontAlgn="base" latinLnBrk="0" hangingPunct="0">
              <a:lnSpc>
                <a:spcPct val="100000"/>
              </a:lnSpc>
              <a:spcBef>
                <a:spcPct val="0"/>
              </a:spcBef>
              <a:spcAft>
                <a:spcPct val="0"/>
              </a:spcAft>
              <a:buClrTx/>
              <a:buSzTx/>
              <a:buFontTx/>
              <a:buNone/>
              <a:tabLst/>
            </a:pPr>
            <a:endParaRPr lang="en-US" sz="2800" dirty="0">
              <a:solidFill>
                <a:srgbClr val="000000"/>
              </a:solidFill>
              <a:cs typeface="Arial" panose="020B0604020202020204" pitchFamily="34" charset="0"/>
            </a:endParaRPr>
          </a:p>
          <a:p>
            <a:pPr marL="0" lvl="0" indent="0" defTabSz="914400">
              <a:buClrTx/>
              <a:buSzTx/>
              <a:buNone/>
            </a:pPr>
            <a:r>
              <a:rPr lang="en-IN" sz="2800" dirty="0" smtClean="0"/>
              <a:t>                                                                                                                                                                                                                                                -</a:t>
            </a:r>
            <a:r>
              <a:rPr lang="en-IN" sz="2800" dirty="0"/>
              <a:t>Mr N.R. </a:t>
            </a:r>
            <a:r>
              <a:rPr lang="en-IN" sz="2800" dirty="0" err="1"/>
              <a:t>Narayana</a:t>
            </a:r>
            <a:r>
              <a:rPr lang="en-IN" sz="2800" dirty="0"/>
              <a:t> Murthy, Chairman Emeritus, </a:t>
            </a:r>
            <a:r>
              <a:rPr lang="en-IN" sz="2800" u="sng" dirty="0">
                <a:hlinkClick r:id="rId2"/>
              </a:rPr>
              <a:t>Infosys Ltd &gt;&gt;</a:t>
            </a:r>
            <a:r>
              <a:rPr lang="en-IN" sz="2800" dirty="0">
                <a:hlinkClick r:id="rId2"/>
              </a:rPr>
              <a:t>.</a:t>
            </a:r>
            <a:r>
              <a:rPr kumimoji="0" lang="en-US" sz="2800" b="0" i="0" u="none" strike="noStrike" cap="none" normalizeH="0" baseline="0" dirty="0" smtClean="0">
                <a:ln>
                  <a:noFill/>
                </a:ln>
                <a:solidFill>
                  <a:srgbClr val="000000"/>
                </a:solidFill>
                <a:effectLst/>
                <a:cs typeface="Arial" panose="020B0604020202020204" pitchFamily="34" charset="0"/>
              </a:rPr>
              <a:t/>
            </a:r>
            <a:br>
              <a:rPr kumimoji="0" lang="en-US" sz="2800" b="0" i="0" u="none" strike="noStrike" cap="none" normalizeH="0" baseline="0" dirty="0" smtClean="0">
                <a:ln>
                  <a:noFill/>
                </a:ln>
                <a:solidFill>
                  <a:srgbClr val="000000"/>
                </a:solidFill>
                <a:effectLst/>
                <a:cs typeface="Arial" panose="020B0604020202020204" pitchFamily="34" charset="0"/>
              </a:rPr>
            </a:br>
            <a:r>
              <a:rPr kumimoji="0" lang="en-US"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0843925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smtClean="0"/>
              <a:t>He considers that HRM policies &amp; practices include compensation, culture of reward, team work, harmonization, quality – all the activities related to HRM.</a:t>
            </a:r>
            <a:endParaRPr lang="en-IN" dirty="0"/>
          </a:p>
        </p:txBody>
      </p:sp>
    </p:spTree>
    <p:extLst>
      <p:ext uri="{BB962C8B-B14F-4D97-AF65-F5344CB8AC3E}">
        <p14:creationId xmlns:p14="http://schemas.microsoft.com/office/powerpoint/2010/main" xmlns="" val="3074254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Rectangle 1"/>
          <p:cNvSpPr>
            <a:spLocks noGrp="1" noChangeArrowheads="1"/>
          </p:cNvSpPr>
          <p:nvPr>
            <p:ph idx="1"/>
          </p:nvPr>
        </p:nvSpPr>
        <p:spPr bwMode="auto">
          <a:xfrm>
            <a:off x="1103312" y="2580998"/>
            <a:ext cx="9930924" cy="31393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anose="020B0604020202020204" pitchFamily="34" charset="0"/>
              </a:rPr>
              <a:t>“The human mind is our fundamental resource.”</a:t>
            </a:r>
          </a:p>
          <a:p>
            <a:pPr marL="0" marR="0" lvl="0" indent="0" algn="l" defTabSz="914400" rtl="0" eaLnBrk="0" fontAlgn="base" latinLnBrk="0" hangingPunct="0">
              <a:lnSpc>
                <a:spcPct val="100000"/>
              </a:lnSpc>
              <a:spcBef>
                <a:spcPct val="0"/>
              </a:spcBef>
              <a:spcAft>
                <a:spcPct val="0"/>
              </a:spcAft>
              <a:buClrTx/>
              <a:buSzTx/>
              <a:buFontTx/>
              <a:buNone/>
              <a:tabLst/>
            </a:pPr>
            <a:endParaRPr lang="en-US" sz="3600" dirty="0">
              <a:cs typeface="Arial" panose="020B0604020202020204" pitchFamily="34" charset="0"/>
            </a:endParaRPr>
          </a:p>
          <a:p>
            <a:pPr marL="0" indent="0" defTabSz="914400">
              <a:buClrTx/>
              <a:buSzTx/>
              <a:buNone/>
            </a:pPr>
            <a:r>
              <a:rPr kumimoji="0" lang="en-US" sz="36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a:t>
            </a:r>
            <a:r>
              <a:rPr lang="en-US" sz="3600" dirty="0"/>
              <a:t>- John F. Kennedy.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3600" dirty="0">
                <a:solidFill>
                  <a:srgbClr val="000000"/>
                </a:solidFill>
                <a:cs typeface="Arial" panose="020B0604020202020204" pitchFamily="34" charset="0"/>
              </a:rPr>
              <a:t> </a:t>
            </a:r>
            <a:r>
              <a:rPr kumimoji="0" lang="en-US"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a:r>
            <a:br>
              <a:rPr kumimoji="0" lang="en-US"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b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988326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Human Resource Management</a:t>
            </a:r>
            <a:endParaRPr lang="en-IN" dirty="0"/>
          </a:p>
        </p:txBody>
      </p:sp>
      <p:sp>
        <p:nvSpPr>
          <p:cNvPr id="3" name="Content Placeholder 2"/>
          <p:cNvSpPr>
            <a:spLocks noGrp="1"/>
          </p:cNvSpPr>
          <p:nvPr>
            <p:ph idx="1"/>
          </p:nvPr>
        </p:nvSpPr>
        <p:spPr>
          <a:xfrm>
            <a:off x="1103312" y="1446664"/>
            <a:ext cx="8946541" cy="4801736"/>
          </a:xfrm>
        </p:spPr>
        <p:txBody>
          <a:bodyPr>
            <a:normAutofit lnSpcReduction="10000"/>
          </a:bodyPr>
          <a:lstStyle/>
          <a:p>
            <a:endParaRPr lang="en-IN" b="1" dirty="0" smtClean="0"/>
          </a:p>
          <a:p>
            <a:pPr>
              <a:lnSpc>
                <a:spcPct val="200000"/>
              </a:lnSpc>
            </a:pPr>
            <a:r>
              <a:rPr lang="en-IN" sz="2800" b="1" dirty="0" smtClean="0"/>
              <a:t>HRM </a:t>
            </a:r>
            <a:r>
              <a:rPr lang="en-IN" sz="2800" b="1" dirty="0"/>
              <a:t>is </a:t>
            </a:r>
            <a:r>
              <a:rPr lang="en-IN" sz="2800" b="1" dirty="0" smtClean="0"/>
              <a:t>the </a:t>
            </a:r>
            <a:r>
              <a:rPr lang="en-IN" sz="2800" b="1" dirty="0"/>
              <a:t>process of managing people in organizations in a structured and thorough manner</a:t>
            </a:r>
            <a:r>
              <a:rPr lang="en-IN" sz="2800" dirty="0" smtClean="0"/>
              <a:t>.</a:t>
            </a:r>
          </a:p>
          <a:p>
            <a:pPr>
              <a:lnSpc>
                <a:spcPct val="200000"/>
              </a:lnSpc>
            </a:pPr>
            <a:r>
              <a:rPr lang="en-IN" sz="2800" b="1" smtClean="0"/>
              <a:t>HRM </a:t>
            </a:r>
            <a:r>
              <a:rPr lang="en-IN" sz="2800" b="1" dirty="0"/>
              <a:t>encompasses the management of people in organizations from a macro </a:t>
            </a:r>
            <a:r>
              <a:rPr lang="en-IN" sz="2800" b="1" dirty="0" smtClean="0"/>
              <a:t>perspective.</a:t>
            </a:r>
          </a:p>
          <a:p>
            <a:pPr>
              <a:lnSpc>
                <a:spcPct val="200000"/>
              </a:lnSpc>
            </a:pPr>
            <a:endParaRPr lang="en-IN" sz="2800" b="1" dirty="0" smtClean="0"/>
          </a:p>
          <a:p>
            <a:pPr>
              <a:lnSpc>
                <a:spcPct val="200000"/>
              </a:lnSpc>
            </a:pPr>
            <a:endParaRPr lang="en-IN" sz="2800" b="1" dirty="0" smtClean="0"/>
          </a:p>
          <a:p>
            <a:pPr>
              <a:lnSpc>
                <a:spcPct val="200000"/>
              </a:lnSpc>
            </a:pPr>
            <a:endParaRPr lang="en-IN" dirty="0"/>
          </a:p>
        </p:txBody>
      </p:sp>
    </p:spTree>
    <p:extLst>
      <p:ext uri="{BB962C8B-B14F-4D97-AF65-F5344CB8AC3E}">
        <p14:creationId xmlns:p14="http://schemas.microsoft.com/office/powerpoint/2010/main" xmlns="" val="2817570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00201"/>
            <a:ext cx="7772400" cy="3640539"/>
          </a:xfrm>
        </p:spPr>
        <p:txBody>
          <a:bodyPr rtlCol="0">
            <a:normAutofit/>
          </a:bodyPr>
          <a:lstStyle/>
          <a:p>
            <a:pPr>
              <a:defRPr/>
            </a:pPr>
            <a:r>
              <a:rPr lang="en-US" dirty="0" smtClean="0">
                <a:solidFill>
                  <a:schemeClr val="tx1"/>
                </a:solidFill>
              </a:rPr>
              <a:t>Origin and growth of HR function in </a:t>
            </a:r>
            <a:r>
              <a:rPr lang="en-US" dirty="0" err="1" smtClean="0">
                <a:solidFill>
                  <a:schemeClr val="tx1"/>
                </a:solidFill>
              </a:rPr>
              <a:t>india</a:t>
            </a:r>
            <a:endParaRPr lang="en-US" dirty="0">
              <a:solidFill>
                <a:schemeClr val="tx1"/>
              </a:solidFill>
            </a:endParaRPr>
          </a:p>
        </p:txBody>
      </p:sp>
    </p:spTree>
    <p:extLst>
      <p:ext uri="{BB962C8B-B14F-4D97-AF65-F5344CB8AC3E}">
        <p14:creationId xmlns:p14="http://schemas.microsoft.com/office/powerpoint/2010/main" xmlns="" val="2656176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ORIGIN OF HR</a:t>
            </a:r>
          </a:p>
        </p:txBody>
      </p:sp>
      <p:sp>
        <p:nvSpPr>
          <p:cNvPr id="3075" name="Content Placeholder 2"/>
          <p:cNvSpPr>
            <a:spLocks noGrp="1"/>
          </p:cNvSpPr>
          <p:nvPr>
            <p:ph idx="1"/>
          </p:nvPr>
        </p:nvSpPr>
        <p:spPr/>
        <p:txBody>
          <a:bodyPr>
            <a:normAutofit/>
          </a:bodyPr>
          <a:lstStyle/>
          <a:p>
            <a:pPr eaLnBrk="1" hangingPunct="1">
              <a:buFont typeface="Wingdings" panose="05000000000000000000" pitchFamily="2" charset="2"/>
              <a:buChar char="v"/>
            </a:pPr>
            <a:r>
              <a:rPr lang="en-US" sz="2800" dirty="0" smtClean="0"/>
              <a:t>Its origin is dated back to 1800 BC., when wage and incentive plans were included in the Babylonian code of Hammurabi.</a:t>
            </a:r>
          </a:p>
          <a:p>
            <a:pPr eaLnBrk="1" hangingPunct="1">
              <a:buFont typeface="Wingdings" panose="05000000000000000000" pitchFamily="2" charset="2"/>
              <a:buChar char="v"/>
            </a:pPr>
            <a:r>
              <a:rPr lang="en-US" sz="2800" dirty="0" smtClean="0"/>
              <a:t>The world’s first management book, titled “</a:t>
            </a:r>
            <a:r>
              <a:rPr lang="en-US" sz="2800" dirty="0" err="1" smtClean="0"/>
              <a:t>Artasastra</a:t>
            </a:r>
            <a:r>
              <a:rPr lang="en-US" sz="2800" dirty="0" smtClean="0"/>
              <a:t>” written by </a:t>
            </a:r>
            <a:r>
              <a:rPr lang="en-US" sz="2800" dirty="0" err="1" smtClean="0"/>
              <a:t>Kautilya</a:t>
            </a:r>
            <a:r>
              <a:rPr lang="en-US" sz="2800" dirty="0" smtClean="0"/>
              <a:t>, in 400 BC, codified many aspects of human resource practices in ancient India.</a:t>
            </a:r>
          </a:p>
        </p:txBody>
      </p:sp>
    </p:spTree>
    <p:extLst>
      <p:ext uri="{BB962C8B-B14F-4D97-AF65-F5344CB8AC3E}">
        <p14:creationId xmlns:p14="http://schemas.microsoft.com/office/powerpoint/2010/main" xmlns="" val="2950766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GROWTH OF HUMAN RESOURCE </a:t>
            </a:r>
          </a:p>
        </p:txBody>
      </p:sp>
      <p:sp>
        <p:nvSpPr>
          <p:cNvPr id="4099" name="Content Placeholder 2"/>
          <p:cNvSpPr>
            <a:spLocks noGrp="1"/>
          </p:cNvSpPr>
          <p:nvPr>
            <p:ph idx="1"/>
          </p:nvPr>
        </p:nvSpPr>
        <p:spPr/>
        <p:txBody>
          <a:bodyPr>
            <a:normAutofit/>
          </a:bodyPr>
          <a:lstStyle/>
          <a:p>
            <a:pPr eaLnBrk="1" hangingPunct="1"/>
            <a:r>
              <a:rPr lang="en-US" sz="2800" dirty="0" smtClean="0"/>
              <a:t>HRM in India could be traced back to the period after 1920, when emphasizes was on worker welfare.</a:t>
            </a:r>
          </a:p>
          <a:p>
            <a:pPr eaLnBrk="1" hangingPunct="1"/>
            <a:r>
              <a:rPr lang="en-US" sz="2800" dirty="0" smtClean="0"/>
              <a:t>In 1931, the royal commission on labor suggested the appointment of labor officer to protect workers interests .</a:t>
            </a:r>
          </a:p>
          <a:p>
            <a:pPr eaLnBrk="1" hangingPunct="1"/>
            <a:r>
              <a:rPr lang="en-US" sz="2800" dirty="0" smtClean="0"/>
              <a:t>Appointment of labor officer</a:t>
            </a:r>
          </a:p>
        </p:txBody>
      </p:sp>
    </p:spTree>
    <p:extLst>
      <p:ext uri="{BB962C8B-B14F-4D97-AF65-F5344CB8AC3E}">
        <p14:creationId xmlns:p14="http://schemas.microsoft.com/office/powerpoint/2010/main" xmlns="" val="1960840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2057400" y="990601"/>
            <a:ext cx="8229600" cy="4525963"/>
          </a:xfrm>
        </p:spPr>
        <p:txBody>
          <a:bodyPr/>
          <a:lstStyle/>
          <a:p>
            <a:pPr eaLnBrk="1" hangingPunct="1"/>
            <a:endParaRPr lang="en-US" dirty="0" smtClean="0"/>
          </a:p>
          <a:p>
            <a:pPr eaLnBrk="1" hangingPunct="1">
              <a:buFont typeface="Arial" panose="020B0604020202020204" pitchFamily="34" charset="0"/>
              <a:buNone/>
            </a:pPr>
            <a:endParaRPr lang="en-US" dirty="0" smtClean="0"/>
          </a:p>
          <a:p>
            <a:pPr eaLnBrk="1" hangingPunct="1"/>
            <a:r>
              <a:rPr lang="en-US" sz="2800" dirty="0" smtClean="0"/>
              <a:t>The second world war</a:t>
            </a:r>
          </a:p>
          <a:p>
            <a:pPr eaLnBrk="1" hangingPunct="1"/>
            <a:r>
              <a:rPr lang="en-US" sz="2800" dirty="0" smtClean="0"/>
              <a:t>Enactment of Industrial dispute Act</a:t>
            </a:r>
          </a:p>
          <a:p>
            <a:pPr eaLnBrk="1" hangingPunct="1"/>
            <a:r>
              <a:rPr lang="en-US" sz="2800" dirty="0" smtClean="0"/>
              <a:t>Enactment of Factories Act</a:t>
            </a:r>
          </a:p>
          <a:p>
            <a:pPr eaLnBrk="1" hangingPunct="1"/>
            <a:r>
              <a:rPr lang="en-US" sz="2800" dirty="0" smtClean="0"/>
              <a:t>1960 and after…..</a:t>
            </a:r>
          </a:p>
        </p:txBody>
      </p:sp>
    </p:spTree>
    <p:extLst>
      <p:ext uri="{BB962C8B-B14F-4D97-AF65-F5344CB8AC3E}">
        <p14:creationId xmlns:p14="http://schemas.microsoft.com/office/powerpoint/2010/main" xmlns="" val="9429080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173</TotalTime>
  <Words>798</Words>
  <Application>Microsoft Office PowerPoint</Application>
  <PresentationFormat>Custom</PresentationFormat>
  <Paragraphs>117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Ion</vt:lpstr>
      <vt:lpstr>Dynamics of Human Resource  Management</vt:lpstr>
      <vt:lpstr>Slide 2</vt:lpstr>
      <vt:lpstr>Slide 3</vt:lpstr>
      <vt:lpstr>Slide 4</vt:lpstr>
      <vt:lpstr>Human Resource Management</vt:lpstr>
      <vt:lpstr>Origin and growth of HR function in india</vt:lpstr>
      <vt:lpstr>ORIGIN OF HR</vt:lpstr>
      <vt:lpstr>GROWTH OF HUMAN RESOURCE </vt:lpstr>
      <vt:lpstr>Slide 9</vt:lpstr>
      <vt:lpstr>FIRST PHASE</vt:lpstr>
      <vt:lpstr>SECOND PHASE</vt:lpstr>
      <vt:lpstr>THIRD PHASE</vt:lpstr>
      <vt:lpstr>Fourth Phase</vt:lpstr>
      <vt:lpstr>Fifth Phase</vt:lpstr>
      <vt:lpstr>Sixth phase</vt:lpstr>
      <vt:lpstr>Seventh Phase</vt:lpstr>
      <vt:lpstr>Eight phase</vt:lpstr>
      <vt:lpstr>Later Arrival of HRM in India</vt:lpstr>
      <vt:lpstr>Factors Impending the growth of HRM in India</vt:lpstr>
      <vt:lpstr>Evolving Role of HRM in India</vt:lpstr>
      <vt:lpstr>David Guest [1987-89] :Haward University</vt:lpstr>
      <vt:lpstr>Karen Legge [1989/UK] </vt:lpstr>
      <vt:lpstr>Slide 23</vt:lpstr>
      <vt:lpstr>John Purcell:-Strategic Academic Adviser, ACAS, and Research Professor at Warwick University, UK. /</vt:lpstr>
      <vt:lpstr>Slide 25</vt:lpstr>
      <vt:lpstr>RESERVATIONS ABOUT HRM</vt:lpstr>
      <vt:lpstr>Contradictions in the reservations about HRM</vt:lpstr>
      <vt:lpstr>Slide 28</vt:lpstr>
      <vt:lpstr>Slide 29</vt:lpstr>
      <vt:lpstr>Slide 30</vt:lpstr>
      <vt:lpstr>Slide 31</vt:lpstr>
      <vt:lpstr>Slide 32</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Dynamics of Human Resource  Management</dc:title>
  <dc:creator>y vijila</dc:creator>
  <cp:lastModifiedBy>Vijila</cp:lastModifiedBy>
  <cp:revision>20</cp:revision>
  <dcterms:created xsi:type="dcterms:W3CDTF">2016-06-28T05:24:43Z</dcterms:created>
  <dcterms:modified xsi:type="dcterms:W3CDTF">2018-06-26T05:53:15Z</dcterms:modified>
</cp:coreProperties>
</file>